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6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102"/>
    <a:srgbClr val="FF9D00"/>
    <a:srgbClr val="FF6702"/>
    <a:srgbClr val="FF3305"/>
    <a:srgbClr val="CF3E00"/>
    <a:srgbClr val="236F7A"/>
    <a:srgbClr val="EEB42D"/>
    <a:srgbClr val="FFEE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7" autoAdjust="0"/>
    <p:restoredTop sz="94649" autoAdjust="0"/>
  </p:normalViewPr>
  <p:slideViewPr>
    <p:cSldViewPr>
      <p:cViewPr varScale="1">
        <p:scale>
          <a:sx n="22" d="100"/>
          <a:sy n="22" d="100"/>
        </p:scale>
        <p:origin x="-120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438400"/>
            <a:ext cx="7696200" cy="1828800"/>
          </a:xfrm>
        </p:spPr>
        <p:txBody>
          <a:bodyPr/>
          <a:lstStyle>
            <a:lvl1pPr algn="r">
              <a:lnSpc>
                <a:spcPct val="80000"/>
              </a:lnSpc>
              <a:defRPr sz="4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53000" y="4572000"/>
            <a:ext cx="3505200" cy="1554163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CE5C00D-1D2D-8743-B3EE-4A43F22C09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E3B90-B946-344C-ABB5-8D3CB31168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260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106363"/>
            <a:ext cx="2095500" cy="61420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06363"/>
            <a:ext cx="6134100" cy="61420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DE581-6EC7-8441-9C7B-FC0F667A06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28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9C6A91-D94D-B143-833A-7C81FE0514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5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38713-D3ED-C54A-9C8E-7D801E327C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00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4114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114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5E7B71-E8D5-5649-BC4F-6544AE3C30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047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798A7-A096-5B4F-BF11-7FF3FCB6FB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18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1A8A7-93F5-2F46-B47E-C5BBABAA64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379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082AB-BA9F-6E4F-BC07-94D94D7CA4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02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56DB4-B6A6-2248-AACF-65797454A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93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6C766-88FC-CC4A-AAC1-3D6E89E164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741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06363"/>
            <a:ext cx="8382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71600"/>
            <a:ext cx="8382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667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67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EE64DF27-E23B-0543-803A-26BCB6C0FB56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elkerswikinomics.com/blog/glossary/price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youtu.be/Np-dZSdzymk?list=PL1oDmcs0xTD9Aig5cP8_R1gzq-mQHgcAH" TargetMode="External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economics would suggest </a:t>
            </a:r>
          </a:p>
          <a:p>
            <a:pPr marL="0" indent="0" algn="ctr">
              <a:buNone/>
            </a:pPr>
            <a:r>
              <a:rPr lang="en-US" sz="8000" i="1" dirty="0" smtClean="0"/>
              <a:t>sealed-bid auction.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738312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So...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/>
              <a:t>Write down</a:t>
            </a:r>
          </a:p>
          <a:p>
            <a:pPr lvl="1"/>
            <a:r>
              <a:rPr lang="en-US" sz="4800" dirty="0" smtClean="0"/>
              <a:t>Name </a:t>
            </a:r>
          </a:p>
          <a:p>
            <a:pPr lvl="1"/>
            <a:r>
              <a:rPr lang="en-US" sz="4800" dirty="0" smtClean="0"/>
              <a:t>The maximum </a:t>
            </a:r>
            <a:r>
              <a:rPr lang="en-US" sz="4800" dirty="0" smtClean="0">
                <a:hlinkClick r:id="rId2" tooltip="Glossary: Price"/>
              </a:rPr>
              <a:t>price</a:t>
            </a:r>
            <a:r>
              <a:rPr lang="en-US" sz="4800" dirty="0" smtClean="0"/>
              <a:t> you would be willing and able to pay </a:t>
            </a:r>
            <a:r>
              <a:rPr lang="en-US" sz="4800" i="1" dirty="0" smtClean="0"/>
              <a:t>each class period</a:t>
            </a:r>
            <a:r>
              <a:rPr lang="en-US" sz="4800" dirty="0" smtClean="0"/>
              <a:t> to have a chair to sit on.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965789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Scarce Chairs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Economics: The study of scarce 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961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Study of scarce resources</a:t>
            </a:r>
          </a:p>
          <a:p>
            <a:pPr lvl="1"/>
            <a:r>
              <a:rPr lang="en-US" dirty="0" smtClean="0"/>
              <a:t>What is scarcity?</a:t>
            </a:r>
          </a:p>
          <a:p>
            <a:pPr marL="514350" indent="-457200"/>
            <a:r>
              <a:rPr lang="en-US" dirty="0" smtClean="0"/>
              <a:t>What does supply and demand have to do with this?</a:t>
            </a:r>
          </a:p>
          <a:p>
            <a:pPr marL="514350" indent="-457200"/>
            <a:r>
              <a:rPr lang="en-US" dirty="0" smtClean="0"/>
              <a:t>Scarcity is a function of both demand and supply. </a:t>
            </a:r>
          </a:p>
          <a:p>
            <a:pPr marL="914400" lvl="1" indent="-457200"/>
            <a:r>
              <a:rPr lang="en-US" dirty="0" smtClean="0"/>
              <a:t>The greater the demand relative to supply, the more scarce something is.</a:t>
            </a:r>
          </a:p>
          <a:p>
            <a:pPr marL="514350" indent="-457200"/>
            <a:r>
              <a:rPr lang="en-US" dirty="0" smtClean="0"/>
              <a:t>What influences our decisions?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62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Highest bids get seats.</a:t>
            </a:r>
          </a:p>
          <a:p>
            <a:endParaRPr lang="en-US" dirty="0"/>
          </a:p>
          <a:p>
            <a:r>
              <a:rPr lang="en-US" dirty="0" smtClean="0"/>
              <a:t>What did you bid?</a:t>
            </a:r>
          </a:p>
          <a:p>
            <a:endParaRPr lang="en-US" dirty="0"/>
          </a:p>
          <a:p>
            <a:r>
              <a:rPr lang="en-US" dirty="0" smtClean="0"/>
              <a:t>Is that fair?</a:t>
            </a:r>
          </a:p>
          <a:p>
            <a:endParaRPr lang="en-US" dirty="0"/>
          </a:p>
          <a:p>
            <a:r>
              <a:rPr lang="en-US" dirty="0" smtClean="0"/>
              <a:t>That’s economics.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031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Because scarcity exists, we must make choices about how to allocate our scarce resources</a:t>
            </a:r>
          </a:p>
          <a:p>
            <a:r>
              <a:rPr lang="en-US" dirty="0" smtClean="0"/>
              <a:t>The study of the choices people and institutions make because of scarcity is called...</a:t>
            </a:r>
          </a:p>
          <a:p>
            <a:pPr marL="0" indent="0" algn="ctr">
              <a:buNone/>
            </a:pPr>
            <a:r>
              <a:rPr lang="en-US" sz="10000" dirty="0" smtClean="0"/>
              <a:t>Economics!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775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Economics</a:t>
            </a:r>
            <a:endParaRPr lang="en-US" dirty="0"/>
          </a:p>
        </p:txBody>
      </p:sp>
      <p:pic>
        <p:nvPicPr>
          <p:cNvPr id="4" name="Content Placeholder 3" descr="Screen Shot 2015-08-27 at 1.33.34 PM.pn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72" b="-95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9390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Slip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1. Economics is the study of </a:t>
            </a:r>
            <a:r>
              <a:rPr lang="en-US" sz="2600" dirty="0" smtClean="0"/>
              <a:t>_____ </a:t>
            </a:r>
            <a:r>
              <a:rPr lang="en-US" sz="2600" dirty="0"/>
              <a:t>and </a:t>
            </a:r>
            <a:r>
              <a:rPr lang="en-US" sz="2600" dirty="0" smtClean="0"/>
              <a:t>_____.</a:t>
            </a:r>
            <a:endParaRPr lang="en-US" sz="2600" dirty="0"/>
          </a:p>
          <a:p>
            <a:r>
              <a:rPr lang="en-US" sz="2600" dirty="0"/>
              <a:t>2. Because of </a:t>
            </a:r>
            <a:r>
              <a:rPr lang="en-US" sz="2600" dirty="0" smtClean="0"/>
              <a:t>______we </a:t>
            </a:r>
            <a:r>
              <a:rPr lang="en-US" sz="2600" dirty="0"/>
              <a:t>must make decisions on how to allocate our </a:t>
            </a:r>
            <a:r>
              <a:rPr lang="en-US" sz="2600" dirty="0" smtClean="0"/>
              <a:t>______</a:t>
            </a:r>
            <a:r>
              <a:rPr lang="en-US" sz="2600" dirty="0"/>
              <a:t>.</a:t>
            </a:r>
          </a:p>
          <a:p>
            <a:r>
              <a:rPr lang="en-US" sz="2600" dirty="0"/>
              <a:t>3. Economists assume that we make </a:t>
            </a:r>
            <a:r>
              <a:rPr lang="en-US" sz="2600" dirty="0" smtClean="0"/>
              <a:t>_______ </a:t>
            </a:r>
            <a:r>
              <a:rPr lang="en-US" sz="2600" dirty="0"/>
              <a:t>based on our own </a:t>
            </a:r>
            <a:r>
              <a:rPr lang="en-US" sz="2600" dirty="0" smtClean="0"/>
              <a:t>________</a:t>
            </a:r>
            <a:r>
              <a:rPr lang="en-US" sz="2600" dirty="0"/>
              <a:t>.</a:t>
            </a:r>
          </a:p>
          <a:p>
            <a:r>
              <a:rPr lang="en-US" sz="2600" dirty="0"/>
              <a:t>4. </a:t>
            </a:r>
            <a:r>
              <a:rPr lang="en-US" sz="2600" dirty="0" smtClean="0"/>
              <a:t>_________ </a:t>
            </a:r>
            <a:r>
              <a:rPr lang="en-US" sz="2600" dirty="0"/>
              <a:t>are what motivate our decisions.</a:t>
            </a:r>
          </a:p>
          <a:p>
            <a:r>
              <a:rPr lang="en-US" sz="2600" dirty="0"/>
              <a:t>5. The greater the </a:t>
            </a:r>
            <a:r>
              <a:rPr lang="en-US" sz="2600" dirty="0" smtClean="0"/>
              <a:t>_______relative </a:t>
            </a:r>
            <a:r>
              <a:rPr lang="en-US" sz="2600" dirty="0"/>
              <a:t>to supply, the more </a:t>
            </a:r>
            <a:r>
              <a:rPr lang="en-US" sz="2600" dirty="0" smtClean="0"/>
              <a:t>____________something </a:t>
            </a:r>
            <a:r>
              <a:rPr lang="en-US" sz="2600" dirty="0"/>
              <a:t>is.</a:t>
            </a:r>
          </a:p>
          <a:p>
            <a:r>
              <a:rPr lang="en-US" sz="2600" dirty="0" smtClean="0"/>
              <a:t>What </a:t>
            </a:r>
            <a:r>
              <a:rPr lang="en-US" sz="2600" dirty="0"/>
              <a:t>resource was scarce in our activity today? (not in word bank</a:t>
            </a:r>
            <a:r>
              <a:rPr lang="en-US" sz="2600" dirty="0" smtClean="0"/>
              <a:t>)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262438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M01072136">
  <a:themeElements>
    <a:clrScheme name="Office Theme 12">
      <a:dk1>
        <a:srgbClr val="000000"/>
      </a:dk1>
      <a:lt1>
        <a:srgbClr val="FFFFCC"/>
      </a:lt1>
      <a:dk2>
        <a:srgbClr val="000000"/>
      </a:dk2>
      <a:lt2>
        <a:srgbClr val="FEE094"/>
      </a:lt2>
      <a:accent1>
        <a:srgbClr val="CC6600"/>
      </a:accent1>
      <a:accent2>
        <a:srgbClr val="AC6824"/>
      </a:accent2>
      <a:accent3>
        <a:srgbClr val="AAAAAA"/>
      </a:accent3>
      <a:accent4>
        <a:srgbClr val="DADAAE"/>
      </a:accent4>
      <a:accent5>
        <a:srgbClr val="E2B8AA"/>
      </a:accent5>
      <a:accent6>
        <a:srgbClr val="9B5E20"/>
      </a:accent6>
      <a:hlink>
        <a:srgbClr val="FFC653"/>
      </a:hlink>
      <a:folHlink>
        <a:srgbClr val="F0E500"/>
      </a:folHlink>
    </a:clrScheme>
    <a:fontScheme name="Office Theme">
      <a:majorFont>
        <a:latin typeface="Arial Black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Office Theme 1">
        <a:dk1>
          <a:srgbClr val="CC9900"/>
        </a:dk1>
        <a:lt1>
          <a:srgbClr val="FFFFFF"/>
        </a:lt1>
        <a:dk2>
          <a:srgbClr val="FF99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AE82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5C1F00"/>
        </a:dk1>
        <a:lt1>
          <a:srgbClr val="FFFFCC"/>
        </a:lt1>
        <a:dk2>
          <a:srgbClr val="800000"/>
        </a:dk2>
        <a:lt2>
          <a:srgbClr val="FEE4A4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AE"/>
        </a:accent4>
        <a:accent5>
          <a:srgbClr val="E2ADAA"/>
        </a:accent5>
        <a:accent6>
          <a:srgbClr val="AC6D56"/>
        </a:accent6>
        <a:hlink>
          <a:srgbClr val="FFCC00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777777"/>
        </a:dk1>
        <a:lt1>
          <a:srgbClr val="FFFFCC"/>
        </a:lt1>
        <a:dk2>
          <a:srgbClr val="8E6E3A"/>
        </a:dk2>
        <a:lt2>
          <a:srgbClr val="FFDA97"/>
        </a:lt2>
        <a:accent1>
          <a:srgbClr val="FF6600"/>
        </a:accent1>
        <a:accent2>
          <a:srgbClr val="FF9900"/>
        </a:accent2>
        <a:accent3>
          <a:srgbClr val="C6BAAE"/>
        </a:accent3>
        <a:accent4>
          <a:srgbClr val="DADAAE"/>
        </a:accent4>
        <a:accent5>
          <a:srgbClr val="FFB8AA"/>
        </a:accent5>
        <a:accent6>
          <a:srgbClr val="E78A00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4">
        <a:dk1>
          <a:srgbClr val="FF9900"/>
        </a:dk1>
        <a:lt1>
          <a:srgbClr val="FFCC66"/>
        </a:lt1>
        <a:dk2>
          <a:srgbClr val="FFCC66"/>
        </a:dk2>
        <a:lt2>
          <a:srgbClr val="3E3E5C"/>
        </a:lt2>
        <a:accent1>
          <a:srgbClr val="754101"/>
        </a:accent1>
        <a:accent2>
          <a:srgbClr val="FF6600"/>
        </a:accent2>
        <a:accent3>
          <a:srgbClr val="FFE2B8"/>
        </a:accent3>
        <a:accent4>
          <a:srgbClr val="DA8200"/>
        </a:accent4>
        <a:accent5>
          <a:srgbClr val="BDB0AA"/>
        </a:accent5>
        <a:accent6>
          <a:srgbClr val="E75C00"/>
        </a:accent6>
        <a:hlink>
          <a:srgbClr val="FFE091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2D2015"/>
        </a:dk1>
        <a:lt1>
          <a:srgbClr val="FFF6D3"/>
        </a:lt1>
        <a:dk2>
          <a:srgbClr val="523E26"/>
        </a:dk2>
        <a:lt2>
          <a:srgbClr val="DFC08D"/>
        </a:lt2>
        <a:accent1>
          <a:srgbClr val="EA8312"/>
        </a:accent1>
        <a:accent2>
          <a:srgbClr val="8F5F2F"/>
        </a:accent2>
        <a:accent3>
          <a:srgbClr val="B3AFAC"/>
        </a:accent3>
        <a:accent4>
          <a:srgbClr val="DAD2B4"/>
        </a:accent4>
        <a:accent5>
          <a:srgbClr val="F3C1AA"/>
        </a:accent5>
        <a:accent6>
          <a:srgbClr val="81552A"/>
        </a:accent6>
        <a:hlink>
          <a:srgbClr val="FFD45B"/>
        </a:hlink>
        <a:folHlink>
          <a:srgbClr val="49381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FFFFCC"/>
        </a:dk1>
        <a:lt1>
          <a:srgbClr val="FFFFFF"/>
        </a:lt1>
        <a:dk2>
          <a:srgbClr val="FFDD99"/>
        </a:dk2>
        <a:lt2>
          <a:srgbClr val="333333"/>
        </a:lt2>
        <a:accent1>
          <a:srgbClr val="F2AD00"/>
        </a:accent1>
        <a:accent2>
          <a:srgbClr val="CC3300"/>
        </a:accent2>
        <a:accent3>
          <a:srgbClr val="FFFFFF"/>
        </a:accent3>
        <a:accent4>
          <a:srgbClr val="DADAAE"/>
        </a:accent4>
        <a:accent5>
          <a:srgbClr val="F7D3AA"/>
        </a:accent5>
        <a:accent6>
          <a:srgbClr val="B92D00"/>
        </a:accent6>
        <a:hlink>
          <a:srgbClr val="993300"/>
        </a:hlink>
        <a:folHlink>
          <a:srgbClr val="FFF2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FF9900"/>
        </a:dk1>
        <a:lt1>
          <a:srgbClr val="FFFFFF"/>
        </a:lt1>
        <a:dk2>
          <a:srgbClr val="F8B65E"/>
        </a:dk2>
        <a:lt2>
          <a:srgbClr val="000000"/>
        </a:lt2>
        <a:accent1>
          <a:srgbClr val="993300"/>
        </a:accent1>
        <a:accent2>
          <a:srgbClr val="FFCC00"/>
        </a:accent2>
        <a:accent3>
          <a:srgbClr val="FFFFFF"/>
        </a:accent3>
        <a:accent4>
          <a:srgbClr val="DA8200"/>
        </a:accent4>
        <a:accent5>
          <a:srgbClr val="CAADAA"/>
        </a:accent5>
        <a:accent6>
          <a:srgbClr val="E7B900"/>
        </a:accent6>
        <a:hlink>
          <a:srgbClr val="ED6F37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FFFFA1"/>
        </a:dk1>
        <a:lt1>
          <a:srgbClr val="F6F7DD"/>
        </a:lt1>
        <a:dk2>
          <a:srgbClr val="FFD357"/>
        </a:dk2>
        <a:lt2>
          <a:srgbClr val="969696"/>
        </a:lt2>
        <a:accent1>
          <a:srgbClr val="EEB000"/>
        </a:accent1>
        <a:accent2>
          <a:srgbClr val="996600"/>
        </a:accent2>
        <a:accent3>
          <a:srgbClr val="FAFAEB"/>
        </a:accent3>
        <a:accent4>
          <a:srgbClr val="DADA89"/>
        </a:accent4>
        <a:accent5>
          <a:srgbClr val="F5D4AA"/>
        </a:accent5>
        <a:accent6>
          <a:srgbClr val="8A5C00"/>
        </a:accent6>
        <a:hlink>
          <a:srgbClr val="FF6600"/>
        </a:hlink>
        <a:folHlink>
          <a:srgbClr val="8543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000000"/>
        </a:dk1>
        <a:lt1>
          <a:srgbClr val="FFFFCC"/>
        </a:lt1>
        <a:dk2>
          <a:srgbClr val="FFB633"/>
        </a:dk2>
        <a:lt2>
          <a:srgbClr val="FFE999"/>
        </a:lt2>
        <a:accent1>
          <a:srgbClr val="EDB859"/>
        </a:accent1>
        <a:accent2>
          <a:srgbClr val="B65106"/>
        </a:accent2>
        <a:accent3>
          <a:srgbClr val="FFD7AD"/>
        </a:accent3>
        <a:accent4>
          <a:srgbClr val="DADAAE"/>
        </a:accent4>
        <a:accent5>
          <a:srgbClr val="F4D8B5"/>
        </a:accent5>
        <a:accent6>
          <a:srgbClr val="A54905"/>
        </a:accent6>
        <a:hlink>
          <a:srgbClr val="D255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FF9900"/>
        </a:dk1>
        <a:lt1>
          <a:srgbClr val="FFFF99"/>
        </a:lt1>
        <a:dk2>
          <a:srgbClr val="EAAA64"/>
        </a:dk2>
        <a:lt2>
          <a:srgbClr val="301800"/>
        </a:lt2>
        <a:accent1>
          <a:srgbClr val="993300"/>
        </a:accent1>
        <a:accent2>
          <a:srgbClr val="CC5700"/>
        </a:accent2>
        <a:accent3>
          <a:srgbClr val="FFFFCA"/>
        </a:accent3>
        <a:accent4>
          <a:srgbClr val="DA8200"/>
        </a:accent4>
        <a:accent5>
          <a:srgbClr val="CAADAA"/>
        </a:accent5>
        <a:accent6>
          <a:srgbClr val="B94E00"/>
        </a:accent6>
        <a:hlink>
          <a:srgbClr val="FFDB75"/>
        </a:hlink>
        <a:folHlink>
          <a:srgbClr val="FFF8B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1">
        <a:dk1>
          <a:srgbClr val="CC9900"/>
        </a:dk1>
        <a:lt1>
          <a:srgbClr val="FFFFD9"/>
        </a:lt1>
        <a:dk2>
          <a:srgbClr val="FFCC66"/>
        </a:dk2>
        <a:lt2>
          <a:srgbClr val="777777"/>
        </a:lt2>
        <a:accent1>
          <a:srgbClr val="FDEFBB"/>
        </a:accent1>
        <a:accent2>
          <a:srgbClr val="FFCC00"/>
        </a:accent2>
        <a:accent3>
          <a:srgbClr val="FFFFE9"/>
        </a:accent3>
        <a:accent4>
          <a:srgbClr val="AE8200"/>
        </a:accent4>
        <a:accent5>
          <a:srgbClr val="FEF6DA"/>
        </a:accent5>
        <a:accent6>
          <a:srgbClr val="E7B9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2">
        <a:dk1>
          <a:srgbClr val="000000"/>
        </a:dk1>
        <a:lt1>
          <a:srgbClr val="FFFFCC"/>
        </a:lt1>
        <a:dk2>
          <a:srgbClr val="000000"/>
        </a:dk2>
        <a:lt2>
          <a:srgbClr val="FEE094"/>
        </a:lt2>
        <a:accent1>
          <a:srgbClr val="CC6600"/>
        </a:accent1>
        <a:accent2>
          <a:srgbClr val="AC6824"/>
        </a:accent2>
        <a:accent3>
          <a:srgbClr val="AAAAAA"/>
        </a:accent3>
        <a:accent4>
          <a:srgbClr val="DADAAE"/>
        </a:accent4>
        <a:accent5>
          <a:srgbClr val="E2B8AA"/>
        </a:accent5>
        <a:accent6>
          <a:srgbClr val="9B5E20"/>
        </a:accent6>
        <a:hlink>
          <a:srgbClr val="FFC653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TM01072136</Template>
  <TotalTime>9447</TotalTime>
  <Words>224</Words>
  <Application>Microsoft Macintosh PowerPoint</Application>
  <PresentationFormat>On-screen Show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TM01072136</vt:lpstr>
      <vt:lpstr>Potential Solutions</vt:lpstr>
      <vt:lpstr>So... </vt:lpstr>
      <vt:lpstr>Scarce Chairs</vt:lpstr>
      <vt:lpstr>Economics</vt:lpstr>
      <vt:lpstr>Solution </vt:lpstr>
      <vt:lpstr>Economics</vt:lpstr>
      <vt:lpstr>Economics</vt:lpstr>
      <vt:lpstr>Exit Slip</vt:lpstr>
    </vt:vector>
  </TitlesOfParts>
  <Manager/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Scarce Chairs</dc:title>
  <dc:subject/>
  <dc:creator/>
  <cp:keywords/>
  <dc:description/>
  <cp:lastModifiedBy>Jon  Poole</cp:lastModifiedBy>
  <cp:revision>14</cp:revision>
  <cp:lastPrinted>1601-01-01T00:00:00Z</cp:lastPrinted>
  <dcterms:created xsi:type="dcterms:W3CDTF">1601-01-01T00:00:00Z</dcterms:created>
  <dcterms:modified xsi:type="dcterms:W3CDTF">2016-01-08T21:52:49Z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TC010721361033</vt:lpwstr>
  </property>
</Properties>
</file>